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1" r:id="rId3"/>
    <p:sldId id="292" r:id="rId4"/>
    <p:sldId id="285" r:id="rId5"/>
    <p:sldId id="280" r:id="rId6"/>
    <p:sldId id="299" r:id="rId7"/>
    <p:sldId id="293" r:id="rId8"/>
    <p:sldId id="264" r:id="rId9"/>
    <p:sldId id="265" r:id="rId10"/>
    <p:sldId id="298" r:id="rId11"/>
    <p:sldId id="267" r:id="rId12"/>
    <p:sldId id="287" r:id="rId13"/>
    <p:sldId id="268" r:id="rId14"/>
    <p:sldId id="279" r:id="rId15"/>
    <p:sldId id="294" r:id="rId16"/>
    <p:sldId id="290" r:id="rId17"/>
    <p:sldId id="300" r:id="rId18"/>
    <p:sldId id="266" r:id="rId19"/>
    <p:sldId id="297" r:id="rId20"/>
    <p:sldId id="288" r:id="rId21"/>
    <p:sldId id="291" r:id="rId22"/>
    <p:sldId id="277" r:id="rId23"/>
    <p:sldId id="276" r:id="rId24"/>
    <p:sldId id="289" r:id="rId25"/>
    <p:sldId id="296" r:id="rId26"/>
    <p:sldId id="270" r:id="rId27"/>
    <p:sldId id="269" r:id="rId28"/>
    <p:sldId id="282" r:id="rId29"/>
    <p:sldId id="278" r:id="rId30"/>
    <p:sldId id="284" r:id="rId31"/>
    <p:sldId id="283" r:id="rId32"/>
    <p:sldId id="275" r:id="rId33"/>
    <p:sldId id="272" r:id="rId34"/>
    <p:sldId id="257" r:id="rId35"/>
    <p:sldId id="26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3" autoAdjust="0"/>
    <p:restoredTop sz="84688" autoAdjust="0"/>
  </p:normalViewPr>
  <p:slideViewPr>
    <p:cSldViewPr snapToGrid="0">
      <p:cViewPr>
        <p:scale>
          <a:sx n="98" d="100"/>
          <a:sy n="98" d="100"/>
        </p:scale>
        <p:origin x="896" y="4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11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9249F6-88BD-B5EB-34A2-2C8B687660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29A59-F47C-71C9-181D-E238AB524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E68F3-F61F-4078-98E1-96C349248183}" type="datetimeFigureOut">
              <a:rPr lang="de-DE" smtClean="0"/>
              <a:t>03.06.24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46FCA-100F-446E-7191-0AFD1D9CB3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FEBAF-0D86-1A5D-2E0C-CB69D4976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E8121-B723-4B23-93DE-1982065951B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881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04D1B-B556-49EE-96A7-5358F44166A8}" type="datetimeFigureOut">
              <a:rPr lang="de-DE" smtClean="0"/>
              <a:t>03.06.24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21F31-BF12-4CE3-874D-D783ADE7B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732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565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484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74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Fitting planar surfaces within point cloud data </a:t>
            </a:r>
          </a:p>
          <a:p>
            <a:r>
              <a:rPr lang="en-GB" noProof="0" dirty="0"/>
              <a:t>Identification of flat surfaces</a:t>
            </a:r>
          </a:p>
          <a:p>
            <a:pPr lvl="1"/>
            <a:r>
              <a:rPr lang="en-GB" noProof="0" dirty="0"/>
              <a:t>Walls</a:t>
            </a:r>
          </a:p>
          <a:p>
            <a:pPr lvl="1"/>
            <a:r>
              <a:rPr lang="en-GB" noProof="0" dirty="0"/>
              <a:t>Floors</a:t>
            </a:r>
          </a:p>
          <a:p>
            <a:pPr lvl="1"/>
            <a:r>
              <a:rPr lang="en-GB" noProof="0" dirty="0"/>
              <a:t>Tables</a:t>
            </a:r>
          </a:p>
          <a:p>
            <a:r>
              <a:rPr lang="en-GB" noProof="0" dirty="0"/>
              <a:t>Algorithms</a:t>
            </a:r>
          </a:p>
          <a:p>
            <a:pPr lvl="1"/>
            <a:r>
              <a:rPr lang="en-GB" noProof="0" dirty="0"/>
              <a:t>Least squares fitting </a:t>
            </a:r>
          </a:p>
          <a:p>
            <a:pPr lvl="1"/>
            <a:r>
              <a:rPr lang="en-GB" noProof="0" dirty="0"/>
              <a:t>RANSAC</a:t>
            </a:r>
          </a:p>
          <a:p>
            <a:r>
              <a:rPr lang="en-GB" noProof="0" dirty="0"/>
              <a:t>Fitted plane is prone to be influenced by noise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772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243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986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noProof="0" dirty="0"/>
              <a:t>Features describing the data, is learned from the data itself</a:t>
            </a:r>
          </a:p>
          <a:p>
            <a:pPr lvl="1"/>
            <a:r>
              <a:rPr lang="en-GB" noProof="0" dirty="0"/>
              <a:t>Algorithm learns how to make it easy for classification and regression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721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158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650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837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57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Cleaning and Preparation </a:t>
            </a:r>
          </a:p>
          <a:p>
            <a:pPr lvl="1"/>
            <a:r>
              <a:rPr lang="en-GB" noProof="0" dirty="0"/>
              <a:t>Handing missing values</a:t>
            </a:r>
          </a:p>
          <a:p>
            <a:pPr lvl="1"/>
            <a:r>
              <a:rPr lang="en-GB" noProof="0" dirty="0"/>
              <a:t>Normalizing data</a:t>
            </a:r>
          </a:p>
          <a:p>
            <a:pPr lvl="1"/>
            <a:r>
              <a:rPr lang="en-GB" noProof="0" dirty="0"/>
              <a:t>Outliers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1404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21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a large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88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noProof="0" dirty="0"/>
              <a:t>Identification</a:t>
            </a:r>
            <a:r>
              <a:rPr lang="en-GB" baseline="0" noProof="0" dirty="0"/>
              <a:t> of</a:t>
            </a:r>
            <a:endParaRPr lang="en-GB" noProof="0" dirty="0"/>
          </a:p>
          <a:p>
            <a:pPr lvl="1"/>
            <a:r>
              <a:rPr lang="en-GB" noProof="0" dirty="0"/>
              <a:t>Relevant features</a:t>
            </a:r>
          </a:p>
          <a:p>
            <a:pPr lvl="1"/>
            <a:r>
              <a:rPr lang="en-GB" noProof="0" dirty="0"/>
              <a:t>Important variables</a:t>
            </a:r>
          </a:p>
          <a:p>
            <a:pPr lvl="1"/>
            <a:endParaRPr lang="en-GB" noProof="0" dirty="0"/>
          </a:p>
          <a:p>
            <a:r>
              <a:rPr lang="en-GB" noProof="0" dirty="0"/>
              <a:t>Reduction</a:t>
            </a:r>
            <a:r>
              <a:rPr lang="en-GB" baseline="0" noProof="0" dirty="0"/>
              <a:t> of dimensionality </a:t>
            </a:r>
          </a:p>
          <a:p>
            <a:pPr lvl="1"/>
            <a:r>
              <a:rPr lang="en-GB" noProof="0" dirty="0"/>
              <a:t>Improves efficiency</a:t>
            </a:r>
            <a:r>
              <a:rPr lang="en-GB" baseline="0" noProof="0" dirty="0"/>
              <a:t> and accuracy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308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73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409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Techniques</a:t>
            </a:r>
          </a:p>
          <a:p>
            <a:pPr lvl="1"/>
            <a:r>
              <a:rPr lang="en-GB" noProof="0" dirty="0"/>
              <a:t>Iterative Closest Point (ICP) algorithm</a:t>
            </a:r>
          </a:p>
          <a:p>
            <a:pPr lvl="1"/>
            <a:r>
              <a:rPr lang="en-GB" noProof="0" dirty="0"/>
              <a:t>feature-based matching methods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434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Different segments in </a:t>
            </a:r>
            <a:r>
              <a:rPr lang="en-GB" noProof="0" dirty="0" err="1"/>
              <a:t>pcd</a:t>
            </a:r>
            <a:r>
              <a:rPr lang="en-GB" noProof="0" dirty="0"/>
              <a:t> (point cloud data)</a:t>
            </a:r>
          </a:p>
          <a:p>
            <a:r>
              <a:rPr lang="en-GB" noProof="0" dirty="0"/>
              <a:t>Multiple homogenous regions or clusters  with similar properties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31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66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CC16-C7BA-4CFB-3C5D-FD3BBDE9C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FC7D5-28E5-41AE-F3A0-0A930D418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A1A21-FFA6-ADFB-8BA9-4ADF0A8C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E90BB-F5E7-9220-9389-5BED870C5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29D8-B34D-31AD-3CAC-8483539E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9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587CC1-4577-56C0-6AD1-F348181DD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8A7D8-12EE-4F54-5F96-B1986436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D11A-9DA5-843E-ECA0-98DBCE80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78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1AA4-850E-0024-78ED-7389BEB20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7A2C-8A11-C9CA-373E-FD5637AF8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F8422-1546-ADAC-E9B7-AF483B0B9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55246-3E01-84B5-08D8-11E09840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EE350-FA21-F72C-9457-EAD9135C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6B93D-8C51-761E-EC43-9F5F1D5E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938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0F38-96D9-8CC0-6283-D2950A37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6A143-0A19-07E1-1A20-00DE8DA86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4EEBC-603E-E67F-EA8F-118DBA577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A2427-A2B6-8FE1-AB34-51F11E23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043AF-C246-E42E-8CA2-A83D8A43F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E7880-61B4-A100-8A9E-35DE61AE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34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2B6B-5D51-852C-8297-759C4AED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22856-173A-081A-D557-EC5D6EED5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805EB-E10D-D5E4-240A-5336E40BB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402C8-1E66-65F1-2B16-4BB6AC51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7A009-8509-9329-DFBA-3AA6A432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74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5FD0F3-90C2-D24A-CEB9-6BC5B620BD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E86A9-BBC3-57F0-8566-D5527806D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7AB05-C078-3009-0FE8-9F13BFA6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F513-6420-2664-6EFF-46DA6550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EC9A7-EE5B-1F61-D320-421B90B9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24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CFFE-E91A-F437-F5BC-F788A09D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F4F0-9539-4F2B-C27E-C3FDF89E2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88410-A0D0-A662-4725-BF8E90300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B97E-4388-B189-A088-F7A061C7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23261-B71D-A923-AD7A-44C15840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38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CFFE-E91A-F437-F5BC-F788A09D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F4F0-9539-4F2B-C27E-C3FDF89E2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332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88410-A0D0-A662-4725-BF8E90300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B97E-4388-B189-A088-F7A061C7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23261-B71D-A923-AD7A-44C15840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E3160C2-933F-6B43-A989-92674398DE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51638" y="6035675"/>
            <a:ext cx="4602162" cy="320675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200" i="1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874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BEE9-986E-B89E-966B-81186D9F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B7DDE-FD49-584E-38C8-CAF105CD1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65CF-6156-4A1C-DE80-CE6C79A9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3E5A8-323B-A594-6DB3-93E48BAB3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6C221-AE42-80CE-BF60-509D65EF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52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99FD-EB06-1B7C-38C6-F20EA855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20E9-F054-34F0-846F-6F6761D97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BE066-E21D-93EC-AA95-14316890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B9912-FD33-0C58-DDE6-C2F780DC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3EEEA-EA81-C88B-CC18-0056DD20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CEF34-E909-174E-B8D9-B821CAFE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811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99FD-EB06-1B7C-38C6-F20EA855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20E9-F054-34F0-846F-6F6761D97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 b="0" i="1">
                <a:latin typeface="Cousine for Powerline" panose="02070409020205020404" pitchFamily="49" charset="0"/>
                <a:ea typeface="Fira Mono for Powerline" panose="020B0509050000020004" pitchFamily="49" charset="0"/>
                <a:cs typeface="Cousine for Powerline" panose="02070409020205020404" pitchFamily="49" charset="0"/>
              </a:defRPr>
            </a:lvl1pPr>
            <a:lvl2pPr marL="457200" indent="0">
              <a:buNone/>
              <a:defRPr b="0" i="1">
                <a:latin typeface="Cousine for Powerline" panose="02070409020205020404" pitchFamily="49" charset="0"/>
                <a:ea typeface="Fira Mono for Powerline" panose="020B0509050000020004" pitchFamily="49" charset="0"/>
                <a:cs typeface="Cousine for Powerline" panose="02070409020205020404" pitchFamily="49" charset="0"/>
              </a:defRPr>
            </a:lvl2pPr>
            <a:lvl3pPr marL="914400" indent="0">
              <a:buFont typeface="Arial" panose="020B0604020202020204" pitchFamily="34" charset="0"/>
              <a:buNone/>
              <a:defRPr b="0" i="1">
                <a:latin typeface="Cousine for Powerline" panose="02070409020205020404" pitchFamily="49" charset="0"/>
                <a:ea typeface="Fira Mono for Powerline" panose="020B0509050000020004" pitchFamily="49" charset="0"/>
                <a:cs typeface="Cousine for Powerline" panose="02070409020205020404" pitchFamily="49" charset="0"/>
              </a:defRPr>
            </a:lvl3pPr>
            <a:lvl4pPr marL="1371600" indent="0">
              <a:buNone/>
              <a:defRPr b="0" i="1">
                <a:latin typeface="Cousine for Powerline" panose="02070409020205020404" pitchFamily="49" charset="0"/>
                <a:ea typeface="Fira Mono for Powerline" panose="020B0509050000020004" pitchFamily="49" charset="0"/>
                <a:cs typeface="Cousine for Powerline" panose="02070409020205020404" pitchFamily="49" charset="0"/>
              </a:defRPr>
            </a:lvl4pPr>
            <a:lvl5pPr marL="1828800" indent="0">
              <a:buNone/>
              <a:defRPr b="0" i="1">
                <a:latin typeface="Cousine for Powerline" panose="02070409020205020404" pitchFamily="49" charset="0"/>
                <a:ea typeface="Fira Mono for Powerline" panose="020B0509050000020004" pitchFamily="49" charset="0"/>
                <a:cs typeface="Cousine for Powerline" panose="02070409020205020404" pitchFamily="49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BE066-E21D-93EC-AA95-14316890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B9912-FD33-0C58-DDE6-C2F780DC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3EEEA-EA81-C88B-CC18-0056DD20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CEF34-E909-174E-B8D9-B821CAFE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40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99FD-EB06-1B7C-38C6-F20EA855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20E9-F054-34F0-846F-6F6761D97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8168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BE066-E21D-93EC-AA95-14316890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814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B9912-FD33-0C58-DDE6-C2F780DC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3EEEA-EA81-C88B-CC18-0056DD20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CEF34-E909-174E-B8D9-B821CAFE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301098-9E2C-35E2-2917-0B40C85EC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907088"/>
            <a:ext cx="5181600" cy="449036"/>
          </a:xfrm>
        </p:spPr>
        <p:txBody>
          <a:bodyPr>
            <a:normAutofit/>
          </a:bodyPr>
          <a:lstStyle>
            <a:lvl1pPr marL="0" indent="0" algn="r">
              <a:buNone/>
              <a:defRPr sz="1200" i="1"/>
            </a:lvl1pPr>
          </a:lstStyle>
          <a:p>
            <a:pPr lvl="0"/>
            <a:endParaRPr lang="de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F7C9EF-E8F8-432E-BE07-52FC227AEDA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200" y="5927271"/>
            <a:ext cx="5181600" cy="408669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200" i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4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62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6312-42B8-9E6D-1058-F65E7360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03C33-BE5B-E5D4-D637-A5CE1A7F0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6A1FE-445F-10FE-0394-ADA8DC06B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6F539-4472-D597-D365-CBAA309FA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9DA0B-99F3-5A63-4229-E4E5CA43A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5EDD9-C901-C30F-C4AB-676BC3DCD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8842B-2519-5CB4-9994-368DC462D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5BAD9-66B5-6F95-FCBD-0D143C78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5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209A-F296-A9DB-A2A8-6EC84473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A6B58B-3EDB-419B-9A57-5F910FD7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5EEB2-498C-0E05-9684-6F3CC02D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DC2A7-669A-8E86-B076-1EA90B33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20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959F6-7DB8-973D-9F68-E794ACD3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99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8AAC6-D8B8-07BA-AB9D-E238084E4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E61D0-495C-228B-280F-EE443F55B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12D70-CFFE-5BD6-A86C-C037F16D0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E88D1-1BBA-FFB3-B6D6-9382D5DF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  <p:pic>
        <p:nvPicPr>
          <p:cNvPr id="10" name="Picture 9" descr="A blue and black rectangles&#10;&#10;Description automatically generated">
            <a:extLst>
              <a:ext uri="{FF2B5EF4-FFF2-40B4-BE49-F238E27FC236}">
                <a16:creationId xmlns:a16="http://schemas.microsoft.com/office/drawing/2014/main" id="{107C035F-FAE7-93FF-BD6B-C502BEC04AC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12" y="365125"/>
            <a:ext cx="1035576" cy="5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8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61" r:id="rId6"/>
    <p:sldLayoutId id="2147483660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7A1D-0D29-6C30-D1F6-78D594B89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Data</a:t>
            </a:r>
            <a:r>
              <a:rPr lang="en-GB" baseline="0" noProof="0" dirty="0"/>
              <a:t> Mining and Data Science Problems </a:t>
            </a:r>
            <a:endParaRPr lang="en-GB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1764C-09C9-639D-DCBF-FD034BCF34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Geospatial</a:t>
            </a:r>
            <a:r>
              <a:rPr lang="en-GB" baseline="0" noProof="0" dirty="0"/>
              <a:t> Data Seminar </a:t>
            </a:r>
          </a:p>
          <a:p>
            <a:endParaRPr lang="en-GB" noProof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3898ECD-71AD-B2B3-E761-31CD85C11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2F88B-E624-CA90-7B98-9D480ED7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</a:t>
            </a:fld>
            <a:endParaRPr lang="de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5AA6E7-7A37-E396-B914-786D1A72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</p:spTree>
    <p:extLst>
      <p:ext uri="{BB962C8B-B14F-4D97-AF65-F5344CB8AC3E}">
        <p14:creationId xmlns:p14="http://schemas.microsoft.com/office/powerpoint/2010/main" val="424192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A66A9E-61DD-14CB-9DB7-31B70908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 typical workflow for classification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2A2D677-84B1-CDA9-A16F-04DF66B53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06712"/>
            <a:ext cx="10515600" cy="19716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9510-DD15-9251-C15B-91468A03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41F11-01A6-74D1-FA8B-8A8C8E5F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B04C-703F-FA84-0653-CEE3F2C0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10</a:t>
            </a:fld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C6BDBC-BFF8-2641-BAA6-6395912BB8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https://</a:t>
            </a:r>
            <a:r>
              <a:rPr lang="en-GB" dirty="0" err="1"/>
              <a:t>www.eurosdr.net</a:t>
            </a:r>
            <a:r>
              <a:rPr lang="en-GB" dirty="0"/>
              <a:t>/sites/default/files/images/inline/05-2019-12-04_presentation_pcp_workshop_weinmann.pdf</a:t>
            </a:r>
          </a:p>
          <a:p>
            <a:endParaRPr lang="en-GB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1B92CD-F6F5-EF40-AA4B-D4094633C4FB}"/>
              </a:ext>
            </a:extLst>
          </p:cNvPr>
          <p:cNvSpPr/>
          <p:nvPr/>
        </p:nvSpPr>
        <p:spPr>
          <a:xfrm>
            <a:off x="1286932" y="1893952"/>
            <a:ext cx="973667" cy="1012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39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91EE-FEAD-2B6D-1F39-6CC1153F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(Co-)Registration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B97658-300B-6D4C-A0BF-71FF2CD07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7783" y="1896803"/>
            <a:ext cx="8135080" cy="38729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F381E-8611-4B41-D8ED-BA2D6B09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4F236-94BD-B72F-BEE6-32E10ABF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E4FAB-D72D-1612-9641-7C55913A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11</a:t>
            </a:fld>
            <a:endParaRPr lang="de-D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02C72D-9B69-FC4F-B606-6AA9A581E3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www.thinkautonomous.ai</a:t>
            </a:r>
            <a:r>
              <a:rPr lang="en-GB" dirty="0"/>
              <a:t>/blog/point-cloud-registration/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E9B6BB-6472-D546-8825-B06BEB9BBBCC}"/>
              </a:ext>
            </a:extLst>
          </p:cNvPr>
          <p:cNvSpPr txBox="1"/>
          <p:nvPr/>
        </p:nvSpPr>
        <p:spPr>
          <a:xfrm>
            <a:off x="514598" y="2552382"/>
            <a:ext cx="315993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Iterative Closest Point (ICP)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Feature-based matching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993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A66A9E-61DD-14CB-9DB7-31B70908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2A2D677-84B1-CDA9-A16F-04DF66B53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06712"/>
            <a:ext cx="10515600" cy="19716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9510-DD15-9251-C15B-91468A03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41F11-01A6-74D1-FA8B-8A8C8E5F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B04C-703F-FA84-0653-CEE3F2C0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12</a:t>
            </a:fld>
            <a:endParaRPr lang="de-DE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1B92CD-F6F5-EF40-AA4B-D4094633C4FB}"/>
              </a:ext>
            </a:extLst>
          </p:cNvPr>
          <p:cNvSpPr/>
          <p:nvPr/>
        </p:nvSpPr>
        <p:spPr>
          <a:xfrm>
            <a:off x="2988733" y="1893952"/>
            <a:ext cx="973667" cy="1012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550565-2702-F449-A83A-0856E8C7AB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34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33E4-896B-8CA0-1B80-B750FF99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Segmentation</a:t>
            </a:r>
            <a:r>
              <a:rPr lang="en-GB" baseline="0" noProof="0" dirty="0"/>
              <a:t> 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D391-7F0A-9966-3921-A223BCEC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Major approaches</a:t>
            </a:r>
          </a:p>
          <a:p>
            <a:pPr lvl="1"/>
            <a:r>
              <a:rPr lang="en-GB" noProof="0" dirty="0"/>
              <a:t>Euclidean clustering</a:t>
            </a:r>
          </a:p>
          <a:p>
            <a:pPr lvl="1"/>
            <a:r>
              <a:rPr lang="en-GB" noProof="0" dirty="0"/>
              <a:t>K-Nearest-</a:t>
            </a:r>
            <a:r>
              <a:rPr lang="en-GB" noProof="0" dirty="0" err="1"/>
              <a:t>Neighbor</a:t>
            </a:r>
            <a:endParaRPr lang="en-GB" noProof="0" dirty="0"/>
          </a:p>
          <a:p>
            <a:pPr lvl="1"/>
            <a:r>
              <a:rPr lang="en-GB" noProof="0" dirty="0"/>
              <a:t>Spatial </a:t>
            </a:r>
            <a:r>
              <a:rPr lang="en-GB" noProof="0" dirty="0" err="1"/>
              <a:t>neighborhood</a:t>
            </a: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6F1B1-80AE-A6CA-B831-B8187F08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52462-6508-E563-11AB-6C8CF913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D8C6F-2411-2321-AF8F-C09C16F1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84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CD10E5-7CBD-F3E0-56AE-86FD208B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Spatial </a:t>
            </a:r>
            <a:r>
              <a:rPr lang="en-GB" dirty="0"/>
              <a:t>n</a:t>
            </a:r>
            <a:r>
              <a:rPr lang="en-GB" noProof="0" dirty="0" err="1"/>
              <a:t>eighborhood</a:t>
            </a:r>
            <a:endParaRPr lang="en-GB" noProof="0" dirty="0"/>
          </a:p>
        </p:txBody>
      </p:sp>
      <p:pic>
        <p:nvPicPr>
          <p:cNvPr id="11" name="Content Placeholder 10" descr="A diagram of points in a cylindrical container&#10;&#10;Description automatically generated">
            <a:extLst>
              <a:ext uri="{FF2B5EF4-FFF2-40B4-BE49-F238E27FC236}">
                <a16:creationId xmlns:a16="http://schemas.microsoft.com/office/drawing/2014/main" id="{58E9AD25-E38A-B548-9891-4F2020CB1C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1" y="1998133"/>
            <a:ext cx="5500599" cy="3531634"/>
          </a:xfrm>
        </p:spPr>
      </p:pic>
      <p:pic>
        <p:nvPicPr>
          <p:cNvPr id="13" name="Content Placeholder 12" descr="A diagram of a point neighborhood&#10;&#10;Description automatically generated">
            <a:extLst>
              <a:ext uri="{FF2B5EF4-FFF2-40B4-BE49-F238E27FC236}">
                <a16:creationId xmlns:a16="http://schemas.microsoft.com/office/drawing/2014/main" id="{0227835E-61BC-D9C8-0481-0E133B3631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98133"/>
            <a:ext cx="5615818" cy="34682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F7EF6-D713-1526-FEEA-50FDE229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13333-FB2A-4275-D486-99C988CD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C3CA9-52E4-1957-0CE6-29135D524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14</a:t>
            </a:fld>
            <a:endParaRPr lang="de-D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CA4496-4E59-32CC-9A23-61D64D90B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927875"/>
            <a:ext cx="5181600" cy="449036"/>
          </a:xfrm>
        </p:spPr>
        <p:txBody>
          <a:bodyPr>
            <a:normAutofit fontScale="85000" lnSpcReduction="10000"/>
          </a:bodyPr>
          <a:lstStyle/>
          <a:p>
            <a:r>
              <a:rPr lang="en-GB" noProof="0" dirty="0"/>
              <a:t>https://3dgeo-heidelberg.github.io/</a:t>
            </a:r>
            <a:r>
              <a:rPr lang="en-GB" noProof="0" dirty="0" err="1"/>
              <a:t>etrainee</a:t>
            </a:r>
            <a:r>
              <a:rPr lang="en-GB" noProof="0" dirty="0"/>
              <a:t>/module3/01_pointcloud_principles/01_pointcloud_principles.html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7CFA683-312D-E48A-5215-A3BE839A8B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noProof="0" dirty="0"/>
              <a:t>https://3dgeo-heidelberg.github.io/</a:t>
            </a:r>
            <a:r>
              <a:rPr lang="en-GB" noProof="0" dirty="0" err="1"/>
              <a:t>etrainee</a:t>
            </a:r>
            <a:r>
              <a:rPr lang="en-GB" noProof="0" dirty="0"/>
              <a:t>/module3/01_pointcloud_principles/01_pointcloud_principles.html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21281-B873-F542-8600-5AF872FB2702}"/>
              </a:ext>
            </a:extLst>
          </p:cNvPr>
          <p:cNvSpPr txBox="1"/>
          <p:nvPr/>
        </p:nvSpPr>
        <p:spPr>
          <a:xfrm>
            <a:off x="8637209" y="2299331"/>
            <a:ext cx="685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3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A66A9E-61DD-14CB-9DB7-31B70908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 typical workflow for classification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2A2D677-84B1-CDA9-A16F-04DF66B53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906712"/>
            <a:ext cx="10515600" cy="19716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9510-DD15-9251-C15B-91468A03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41F11-01A6-74D1-FA8B-8A8C8E5F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B04C-703F-FA84-0653-CEE3F2C0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15</a:t>
            </a:fld>
            <a:endParaRPr lang="de-DE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1B92CD-F6F5-EF40-AA4B-D4094633C4FB}"/>
              </a:ext>
            </a:extLst>
          </p:cNvPr>
          <p:cNvSpPr/>
          <p:nvPr/>
        </p:nvSpPr>
        <p:spPr>
          <a:xfrm>
            <a:off x="4701116" y="1893952"/>
            <a:ext cx="973667" cy="1012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33068B-8EE6-D241-A8D5-70E1646D14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03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4686-DDB7-E247-9278-82A3B573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EA0A5-A3ED-7445-BAA9-73DB03CF62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3D-features</a:t>
            </a:r>
          </a:p>
          <a:p>
            <a:pPr lvl="1"/>
            <a:r>
              <a:rPr lang="en-GB" dirty="0"/>
              <a:t>Eigenvalues </a:t>
            </a:r>
          </a:p>
          <a:p>
            <a:pPr lvl="1"/>
            <a:r>
              <a:rPr lang="en-GB" dirty="0"/>
              <a:t>Geometric properties </a:t>
            </a:r>
          </a:p>
          <a:p>
            <a:r>
              <a:rPr lang="en-GB" dirty="0"/>
              <a:t>2D-features </a:t>
            </a:r>
          </a:p>
          <a:p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FE6788-88E2-2542-B668-63C6A95434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96" t="2963" r="1962" b="7671"/>
          <a:stretch/>
        </p:blipFill>
        <p:spPr>
          <a:xfrm>
            <a:off x="5350933" y="1341177"/>
            <a:ext cx="6316134" cy="443097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2AAD-8D3E-5445-84BA-91E6AAC13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F036B-1F10-B04C-A466-576F803A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28AD-24C4-CB47-B1A7-DC23535E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16</a:t>
            </a:fld>
            <a:endParaRPr lang="de-D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4DCC-9375-5E4E-8F45-E4B1557DB0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99861" y="5927271"/>
            <a:ext cx="9153939" cy="408669"/>
          </a:xfrm>
        </p:spPr>
        <p:txBody>
          <a:bodyPr>
            <a:normAutofit/>
          </a:bodyPr>
          <a:lstStyle/>
          <a:p>
            <a:r>
              <a:rPr lang="de-DE" sz="1100" dirty="0"/>
              <a:t>M. Weinmann, B. </a:t>
            </a:r>
            <a:r>
              <a:rPr lang="de-DE" sz="1100" dirty="0" err="1"/>
              <a:t>Jutzi</a:t>
            </a:r>
            <a:r>
              <a:rPr lang="de-DE" sz="1100" dirty="0"/>
              <a:t>, C. Mallet, </a:t>
            </a:r>
            <a:r>
              <a:rPr lang="de-DE" sz="1100" dirty="0" err="1"/>
              <a:t>and</a:t>
            </a:r>
            <a:r>
              <a:rPr lang="de-DE" sz="1100" dirty="0"/>
              <a:t> Mi. Weinmann (2017): </a:t>
            </a:r>
            <a:r>
              <a:rPr lang="de-DE" sz="1100" dirty="0" err="1"/>
              <a:t>Geometric</a:t>
            </a:r>
            <a:r>
              <a:rPr lang="de-DE" sz="1100" dirty="0"/>
              <a:t> </a:t>
            </a:r>
            <a:r>
              <a:rPr lang="de-DE" sz="1100" dirty="0" err="1"/>
              <a:t>features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their</a:t>
            </a:r>
            <a:r>
              <a:rPr lang="de-DE" sz="1100" dirty="0"/>
              <a:t> </a:t>
            </a:r>
            <a:r>
              <a:rPr lang="de-DE" sz="1100" dirty="0" err="1"/>
              <a:t>relevance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3D </a:t>
            </a:r>
            <a:r>
              <a:rPr lang="de-DE" sz="1100" dirty="0" err="1"/>
              <a:t>point</a:t>
            </a:r>
            <a:r>
              <a:rPr lang="de-DE" sz="1100" dirty="0"/>
              <a:t> </a:t>
            </a:r>
            <a:r>
              <a:rPr lang="de-DE" sz="1100" dirty="0" err="1"/>
              <a:t>cloud</a:t>
            </a:r>
            <a:br>
              <a:rPr lang="de-DE" sz="1100" dirty="0"/>
            </a:br>
            <a:r>
              <a:rPr lang="de-DE" sz="1100" dirty="0" err="1"/>
              <a:t>classification</a:t>
            </a:r>
            <a:r>
              <a:rPr lang="de-DE" sz="1100" dirty="0"/>
              <a:t>. ISPRS </a:t>
            </a:r>
            <a:r>
              <a:rPr lang="de-DE" sz="1100" dirty="0" err="1"/>
              <a:t>Annals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Photogrammetry</a:t>
            </a:r>
            <a:r>
              <a:rPr lang="de-DE" sz="1100" dirty="0"/>
              <a:t>, Remote </a:t>
            </a:r>
            <a:r>
              <a:rPr lang="de-DE" sz="1100" dirty="0" err="1"/>
              <a:t>Sensing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Spatial</a:t>
            </a:r>
            <a:r>
              <a:rPr lang="de-DE" sz="1100" dirty="0"/>
              <a:t> Information </a:t>
            </a:r>
            <a:r>
              <a:rPr lang="de-DE" sz="1100" dirty="0" err="1"/>
              <a:t>Sciences</a:t>
            </a:r>
            <a:r>
              <a:rPr lang="de-DE" sz="1100" dirty="0"/>
              <a:t> IV-1/W1, pp. 157-164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95032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3080-12AB-2D41-9FDD-FCEC3416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Ground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6961B-5458-B644-98D3-58F3E6E0C7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sz="2000" dirty="0"/>
          </a:p>
          <a:p>
            <a:r>
              <a:rPr lang="en-GB" dirty="0"/>
              <a:t>Algorithms</a:t>
            </a:r>
          </a:p>
          <a:p>
            <a:pPr lvl="1"/>
            <a:r>
              <a:rPr lang="en-GB" dirty="0"/>
              <a:t>RANSAC </a:t>
            </a:r>
          </a:p>
          <a:p>
            <a:pPr lvl="1"/>
            <a:r>
              <a:rPr lang="en-GB" dirty="0"/>
              <a:t>Ground Plane Fitting (GPF)</a:t>
            </a:r>
          </a:p>
          <a:p>
            <a:pPr lvl="1"/>
            <a:r>
              <a:rPr lang="en-GB" dirty="0"/>
              <a:t>Patchwork++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B15AD-1FBE-3943-B223-1255359D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4E330-F641-7F4B-8F8B-3E8988DD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46352-7511-004E-8E5B-79EBE7BB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17</a:t>
            </a:fld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B65819-6492-7E44-B1A5-5123CFE1D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BEF7AB-FC25-5249-8044-457072A2C21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/2207.11919</a:t>
            </a:r>
          </a:p>
          <a:p>
            <a:endParaRPr lang="en-GB" dirty="0"/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41C0F77A-38C7-B34F-8CDC-E6FEF49528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7475" y="1970727"/>
            <a:ext cx="5594215" cy="39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F7CC-5DC1-9487-F87F-E48E260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Ground Removal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80DC-AD18-97A9-536D-177EFC9E5C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  <a:p>
            <a:r>
              <a:rPr lang="en-GB" dirty="0"/>
              <a:t>RANSAC (random sample consensus) 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B831B-2C5F-BF64-9597-AA1E9AFE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6FB7B-7A6E-13BF-E6CB-2ACF88CE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2D942-FB6D-AD1C-3610-139AC645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18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7741E2-CC41-6246-A8ED-53EF5DBBF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D1E774-DFB6-705B-6139-9E5859F51AE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scikit-learn.org</a:t>
            </a:r>
            <a:r>
              <a:rPr lang="en-GB" dirty="0"/>
              <a:t>/stable/</a:t>
            </a:r>
            <a:r>
              <a:rPr lang="en-GB" dirty="0" err="1"/>
              <a:t>auto_examples</a:t>
            </a:r>
            <a:r>
              <a:rPr lang="en-GB" dirty="0"/>
              <a:t>/</a:t>
            </a:r>
            <a:r>
              <a:rPr lang="en-GB" dirty="0" err="1"/>
              <a:t>linear_model</a:t>
            </a:r>
            <a:r>
              <a:rPr lang="en-GB" dirty="0"/>
              <a:t>/</a:t>
            </a:r>
            <a:r>
              <a:rPr lang="en-GB" dirty="0" err="1"/>
              <a:t>plot_ransac.html</a:t>
            </a:r>
            <a:endParaRPr lang="en-GB" noProof="0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46C3ACE-DD35-884C-AAA6-930F85A6B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99463" y="1418703"/>
            <a:ext cx="5854337" cy="43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18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6FD9225-CB11-5741-895D-96D6D0DF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99500" cy="757646"/>
          </a:xfrm>
        </p:spPr>
        <p:txBody>
          <a:bodyPr/>
          <a:lstStyle/>
          <a:p>
            <a:r>
              <a:rPr lang="en-GB" dirty="0"/>
              <a:t>Before and after data cleaning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2A0C24-5C39-BF48-A5CF-B37EBA454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743"/>
          <a:stretch/>
        </p:blipFill>
        <p:spPr>
          <a:xfrm>
            <a:off x="352554" y="1122771"/>
            <a:ext cx="10737034" cy="50559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95B1-8AE1-A84A-9503-8A8AEED8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B34EE-870F-0447-AB14-2927901C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7BB85-B18D-864C-B988-A607B03F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D6B29B-03CA-4423-AB3F-97EDAD5D76D4}" type="slidenum">
              <a:rPr lang="de-DE" smtClean="0"/>
              <a:t>23</a:t>
            </a:fld>
            <a:endParaRPr 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0293BE-919F-1544-882F-6288D421E8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87426" y="6424582"/>
            <a:ext cx="4602162" cy="32067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https://</a:t>
            </a:r>
            <a:r>
              <a:rPr lang="en-GB" dirty="0" err="1"/>
              <a:t>www.semanticscholar.org</a:t>
            </a:r>
            <a:r>
              <a:rPr lang="en-GB" dirty="0"/>
              <a:t>/reader/74f6d9557df0bc3409cb590c7892aa57b6663dc1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14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8E38BB-0AE1-C873-5107-A09701CF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 Data Mining Process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27E301F-50DC-BED5-D84D-5ACB695EA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389" y="1367735"/>
            <a:ext cx="9173375" cy="498861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E14A9-2959-741A-F670-63CC56AD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9433A-9128-6AC8-5EB5-875CA3643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0275C-9919-CECB-6FF4-05CC121D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65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A66A9E-61DD-14CB-9DB7-31B70908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 typical workflow for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9510-DD15-9251-C15B-91468A03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41F11-01A6-74D1-FA8B-8A8C8E5F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B04C-703F-FA84-0653-CEE3F2C0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20</a:t>
            </a:fld>
            <a:endParaRPr lang="de-D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2A2D677-84B1-CDA9-A16F-04DF66B53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10893"/>
            <a:ext cx="10515600" cy="1980802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148E3528-A15F-BB48-A9F6-B35C67D9D8A8}"/>
              </a:ext>
            </a:extLst>
          </p:cNvPr>
          <p:cNvSpPr/>
          <p:nvPr/>
        </p:nvSpPr>
        <p:spPr>
          <a:xfrm>
            <a:off x="6479117" y="1998133"/>
            <a:ext cx="973667" cy="1012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98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A66A9E-61DD-14CB-9DB7-31B70908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 typical workflow for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9510-DD15-9251-C15B-91468A03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41F11-01A6-74D1-FA8B-8A8C8E5F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B04C-703F-FA84-0653-CEE3F2C0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21</a:t>
            </a:fld>
            <a:endParaRPr lang="de-D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2A2D677-84B1-CDA9-A16F-04DF66B53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10893"/>
            <a:ext cx="10515600" cy="1980802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04C520C3-FACA-2142-81A1-A624A87FCC6E}"/>
              </a:ext>
            </a:extLst>
          </p:cNvPr>
          <p:cNvSpPr/>
          <p:nvPr/>
        </p:nvSpPr>
        <p:spPr>
          <a:xfrm>
            <a:off x="8153400" y="1998133"/>
            <a:ext cx="973667" cy="1012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38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7C033A5-03C2-41DA-9295-70A3B660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</a:t>
            </a:r>
          </a:p>
        </p:txBody>
      </p:sp>
      <p:pic>
        <p:nvPicPr>
          <p:cNvPr id="14" name="Content Placeholder 13" descr="A black and white image of a street with buildings and traffic signs&#10;&#10;Description automatically generated">
            <a:extLst>
              <a:ext uri="{FF2B5EF4-FFF2-40B4-BE49-F238E27FC236}">
                <a16:creationId xmlns:a16="http://schemas.microsoft.com/office/drawing/2014/main" id="{57F83CE2-80E2-E423-9230-44DEA29BE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289" b="11175"/>
          <a:stretch/>
        </p:blipFill>
        <p:spPr>
          <a:xfrm>
            <a:off x="2190045" y="420914"/>
            <a:ext cx="7811910" cy="433787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F5C41-45A0-4708-2E40-04678A152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04.06.2024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45167-7B52-7986-611F-F6E9ECD8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6C714-2050-D0CF-1BFA-276919B3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D6B29B-03CA-4423-AB3F-97EDAD5D76D4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193587-8A5A-3A4C-860E-75E851F0A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63" t="10671" r="26996" b="12953"/>
          <a:stretch/>
        </p:blipFill>
        <p:spPr>
          <a:xfrm>
            <a:off x="3581400" y="4197081"/>
            <a:ext cx="511168" cy="5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52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967D9-8813-3E53-5CC5-879DA968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707D-8052-B15A-7750-E0C76E128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noProof="0" dirty="0"/>
          </a:p>
          <a:p>
            <a:r>
              <a:rPr lang="en-GB" noProof="0" dirty="0"/>
              <a:t>Various algorithms </a:t>
            </a:r>
          </a:p>
          <a:p>
            <a:pPr lvl="1"/>
            <a:r>
              <a:rPr lang="en-GB" noProof="0" dirty="0"/>
              <a:t>Nearest Neighbour (NN) classifier</a:t>
            </a:r>
          </a:p>
          <a:p>
            <a:pPr lvl="1"/>
            <a:r>
              <a:rPr lang="en-GB" baseline="0" noProof="0" dirty="0"/>
              <a:t>Decision Tree (DT)</a:t>
            </a:r>
          </a:p>
          <a:p>
            <a:pPr lvl="1"/>
            <a:r>
              <a:rPr lang="en-GB" noProof="0" dirty="0"/>
              <a:t>Naïve Bayesian (NB) classifier</a:t>
            </a:r>
          </a:p>
          <a:p>
            <a:pPr lvl="1"/>
            <a:r>
              <a:rPr lang="en-GB" noProof="0" dirty="0"/>
              <a:t>Linear Discriminant Analysis (LDA)</a:t>
            </a:r>
          </a:p>
          <a:p>
            <a:pPr lvl="1"/>
            <a:r>
              <a:rPr lang="en-GB" noProof="0" dirty="0"/>
              <a:t>Support Vector Machine (SVM)</a:t>
            </a:r>
          </a:p>
          <a:p>
            <a:pPr lvl="1"/>
            <a:r>
              <a:rPr lang="en-GB" noProof="0" dirty="0"/>
              <a:t>Random Forest (RF)</a:t>
            </a:r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C49DD-08F4-B13C-7F2E-08359CA72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5C8C6-069F-E6E7-7B10-124DEC2A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C272A-504D-AE1B-0105-7B33023A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121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A66A9E-61DD-14CB-9DB7-31B70908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 typical workflow for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9510-DD15-9251-C15B-91468A03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41F11-01A6-74D1-FA8B-8A8C8E5F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B04C-703F-FA84-0653-CEE3F2C0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24</a:t>
            </a:fld>
            <a:endParaRPr lang="de-D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2A2D677-84B1-CDA9-A16F-04DF66B53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10893"/>
            <a:ext cx="10515600" cy="1980802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0632705D-DCA7-0642-8755-A2A37E1A8AB4}"/>
              </a:ext>
            </a:extLst>
          </p:cNvPr>
          <p:cNvSpPr/>
          <p:nvPr/>
        </p:nvSpPr>
        <p:spPr>
          <a:xfrm>
            <a:off x="9952565" y="1998133"/>
            <a:ext cx="973667" cy="1012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316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C47F-178B-044B-B1A7-6C320C4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Classified image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DBA8C8-4C15-7A41-99A9-5C0B95055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181" y="1299030"/>
            <a:ext cx="8981638" cy="47366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47AB-785D-EC4B-9893-947AE4D87D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04.06.2024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80A63-504A-1846-8DDB-740E1A0C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41DEF-A4FC-5742-A4BB-2A035873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D6B29B-03CA-4423-AB3F-97EDAD5D76D4}" type="slidenum">
              <a:rPr lang="de-DE" smtClean="0"/>
              <a:t>25</a:t>
            </a:fld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C78F27-10A2-D74B-B1BB-7DB46572EB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https://</a:t>
            </a:r>
            <a:r>
              <a:rPr lang="en-GB" dirty="0" err="1"/>
              <a:t>desktop.arcgis.com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</a:t>
            </a:r>
            <a:r>
              <a:rPr lang="en-GB" dirty="0" err="1"/>
              <a:t>arcmap</a:t>
            </a:r>
            <a:r>
              <a:rPr lang="en-GB" dirty="0"/>
              <a:t>/latest/manage-data/las-dataset/lidar-point-</a:t>
            </a:r>
            <a:r>
              <a:rPr lang="en-GB" dirty="0" err="1"/>
              <a:t>classification.htm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771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4CA9-F57C-7B68-BFC3-6F959816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220"/>
            <a:ext cx="8699500" cy="1325563"/>
          </a:xfrm>
        </p:spPr>
        <p:txBody>
          <a:bodyPr/>
          <a:lstStyle/>
          <a:p>
            <a:r>
              <a:rPr lang="en-GB" noProof="0" dirty="0"/>
              <a:t>Object</a:t>
            </a:r>
            <a:r>
              <a:rPr lang="en-GB" baseline="0" noProof="0" dirty="0"/>
              <a:t> Detection </a:t>
            </a:r>
            <a:endParaRPr lang="en-GB" noProof="0" dirty="0"/>
          </a:p>
        </p:txBody>
      </p:sp>
      <p:pic>
        <p:nvPicPr>
          <p:cNvPr id="35" name="Content Placeholder 34" descr="A car driving through a road&#10;&#10;Description automatically generated">
            <a:extLst>
              <a:ext uri="{FF2B5EF4-FFF2-40B4-BE49-F238E27FC236}">
                <a16:creationId xmlns:a16="http://schemas.microsoft.com/office/drawing/2014/main" id="{F64FA22D-E9D5-0789-3BAD-C823DE4B7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085848"/>
            <a:ext cx="6736080" cy="494982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D5BC2-2BFE-5209-281E-592EB959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FD32D-AB08-8DD3-B65C-D23319F5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3B5B-DC95-9401-35A3-18585478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26</a:t>
            </a:fld>
            <a:endParaRPr lang="de-DE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95E62A9-3E27-820C-655E-F8D3305C58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arxiv.org</a:t>
            </a:r>
            <a:r>
              <a:rPr lang="en-GB" dirty="0"/>
              <a:t>/html/2403.07071v1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6104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CBDA-58A1-F072-54BB-66BD50C4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Outlook: Point-NET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5B47-1ECF-6E5B-EE3C-D635389BE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921000" cy="4081689"/>
          </a:xfrm>
        </p:spPr>
        <p:txBody>
          <a:bodyPr/>
          <a:lstStyle/>
          <a:p>
            <a:endParaRPr lang="en-GB" noProof="0" dirty="0"/>
          </a:p>
          <a:p>
            <a:r>
              <a:rPr lang="en-GB" noProof="0" dirty="0"/>
              <a:t>Direct processing of raw point cloud data</a:t>
            </a:r>
          </a:p>
          <a:p>
            <a:r>
              <a:rPr lang="en-GB" noProof="0" dirty="0"/>
              <a:t>Representation learning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D6E8241-5C8D-B04D-972F-F2555F5C8A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59200" y="2002501"/>
            <a:ext cx="8099789" cy="34557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A4B4F-0693-3E25-87CD-277BEED2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7CF82-6068-F61C-7273-684A6AA90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C6177-D327-C891-2A41-AFFA775F9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27</a:t>
            </a:fld>
            <a:endParaRPr lang="de-D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33A078C-B43B-0D45-B54A-7028ECA8A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166EF4-3EF1-2246-B80A-CB1126DD79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stanford.edu</a:t>
            </a:r>
            <a:r>
              <a:rPr lang="en-GB" dirty="0"/>
              <a:t>/~</a:t>
            </a:r>
            <a:r>
              <a:rPr lang="en-GB" dirty="0" err="1"/>
              <a:t>rqi</a:t>
            </a:r>
            <a:r>
              <a:rPr lang="en-GB" dirty="0"/>
              <a:t>/</a:t>
            </a:r>
            <a:r>
              <a:rPr lang="en-GB" dirty="0" err="1"/>
              <a:t>pointnet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49958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90A1-E3C0-2DA1-6E26-58F8A3D8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49" y="247297"/>
            <a:ext cx="86995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4000" kern="1200" noProof="0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C68A5C-65CD-864A-A762-E76F4B032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1249" y="1186304"/>
            <a:ext cx="9869499" cy="512559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7961-B96F-E94A-9326-5A362ABB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04.06.2024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2ACF5-C9B6-F635-77E5-EAA09F61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BDD6A-4C1E-2D80-0EB2-D90F535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D4D6B29B-03CA-4423-AB3F-97EDAD5D76D4}" type="slidenum">
              <a:rPr lang="en-US" smtClean="0"/>
              <a:pPr>
                <a:spcAft>
                  <a:spcPts val="60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227915-05FB-9544-93ED-AE10587AD4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9519" y="6356350"/>
            <a:ext cx="4602162" cy="320675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https://</a:t>
            </a:r>
            <a:r>
              <a:rPr lang="en-GB" dirty="0" err="1"/>
              <a:t>www.aeroscout.ch</a:t>
            </a:r>
            <a:r>
              <a:rPr lang="en-GB" dirty="0"/>
              <a:t>/</a:t>
            </a:r>
            <a:r>
              <a:rPr lang="en-GB" dirty="0" err="1"/>
              <a:t>index.php</a:t>
            </a:r>
            <a:r>
              <a:rPr lang="en-GB" dirty="0"/>
              <a:t>/reference-stories/</a:t>
            </a:r>
            <a:r>
              <a:rPr lang="en-GB" dirty="0" err="1"/>
              <a:t>nasa</a:t>
            </a:r>
            <a:r>
              <a:rPr lang="en-GB" dirty="0"/>
              <a:t>-</a:t>
            </a:r>
            <a:r>
              <a:rPr lang="en-GB" dirty="0" err="1"/>
              <a:t>gedi</a:t>
            </a:r>
            <a:r>
              <a:rPr lang="en-GB" dirty="0"/>
              <a:t>-project-lidar</a:t>
            </a:r>
          </a:p>
        </p:txBody>
      </p:sp>
    </p:spTree>
    <p:extLst>
      <p:ext uri="{BB962C8B-B14F-4D97-AF65-F5344CB8AC3E}">
        <p14:creationId xmlns:p14="http://schemas.microsoft.com/office/powerpoint/2010/main" val="886067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240F62-B685-54AC-69AF-E4BC79F5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Leftover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D3E743-90A5-A2FD-47CE-927F715AC5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6240-3032-291B-43D8-290BA4AEC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0498D-1608-29C0-4A5C-1FB15C13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179FA-F8D7-731D-1C0F-F8346958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29</a:t>
            </a:fld>
            <a:endParaRPr lang="de-D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891D727-7908-69B0-3740-72AF0849E8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0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E7ADE2A-129C-9A4B-AAE1-1A96857A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Cleaning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DF6697F-C568-BF4D-AA23-BBFE4F716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28797"/>
            <a:ext cx="10515600" cy="352750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AE10F-1439-8F4F-B5AF-DE9CAA969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5AC44-45BD-7F48-AF98-95C9762A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F8765-E582-4B4E-97AE-57534580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3</a:t>
            </a:fld>
            <a:endParaRPr lang="de-D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0E177D-CF92-E843-AAE8-E949E58FB5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https://</a:t>
            </a:r>
            <a:r>
              <a:rPr lang="en-GB" dirty="0" err="1"/>
              <a:t>medium.com</a:t>
            </a:r>
            <a:r>
              <a:rPr lang="en-GB" dirty="0"/>
              <a:t>/well-red/cleaning-a-messy-dataset-using-python-7d7ab0bf199b</a:t>
            </a:r>
          </a:p>
        </p:txBody>
      </p:sp>
    </p:spTree>
    <p:extLst>
      <p:ext uri="{BB962C8B-B14F-4D97-AF65-F5344CB8AC3E}">
        <p14:creationId xmlns:p14="http://schemas.microsoft.com/office/powerpoint/2010/main" val="774304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ADD3C595-3CF5-1A43-8F78-39FCA6E7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Ground Removal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5E4C571-8090-894F-AD46-A2877DEF0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GB" sz="1400" noProof="0" dirty="0"/>
          </a:p>
          <a:p>
            <a:endParaRPr lang="en-GB" sz="1400" noProof="0" dirty="0"/>
          </a:p>
          <a:p>
            <a:r>
              <a:rPr lang="en-GB" sz="1400" noProof="0" dirty="0" err="1"/>
              <a:t>fileName</a:t>
            </a:r>
            <a:r>
              <a:rPr lang="en-GB" sz="1400" noProof="0" dirty="0"/>
              <a:t> = </a:t>
            </a:r>
            <a:r>
              <a:rPr lang="en-GB" sz="1400" noProof="0" dirty="0" err="1"/>
              <a:t>fullfile</a:t>
            </a:r>
            <a:r>
              <a:rPr lang="en-GB" sz="1400" noProof="0" dirty="0"/>
              <a:t>(</a:t>
            </a:r>
            <a:r>
              <a:rPr lang="en-GB" sz="1400" noProof="0" dirty="0" err="1"/>
              <a:t>toolboxdir</a:t>
            </a:r>
            <a:r>
              <a:rPr lang="en-GB" sz="1400" noProof="0" dirty="0"/>
              <a:t>("lidar"),</a:t>
            </a:r>
          </a:p>
          <a:p>
            <a:r>
              <a:rPr lang="en-GB" sz="1400" noProof="0" dirty="0"/>
              <a:t>"</a:t>
            </a:r>
            <a:r>
              <a:rPr lang="en-GB" sz="1400" noProof="0" dirty="0" err="1"/>
              <a:t>lidardata</a:t>
            </a:r>
            <a:r>
              <a:rPr lang="en-GB" sz="1400" noProof="0" dirty="0"/>
              <a:t>","las", ...</a:t>
            </a:r>
          </a:p>
          <a:p>
            <a:r>
              <a:rPr lang="en-GB" sz="1400" noProof="0" dirty="0"/>
              <a:t>"aerialLidarData2.las");</a:t>
            </a:r>
          </a:p>
          <a:p>
            <a:r>
              <a:rPr lang="en-GB" sz="1400" noProof="0" dirty="0" err="1"/>
              <a:t>lasReader</a:t>
            </a:r>
            <a:r>
              <a:rPr lang="en-GB" sz="1400" noProof="0" dirty="0"/>
              <a:t> = </a:t>
            </a:r>
            <a:r>
              <a:rPr lang="en-GB" sz="1400" noProof="0" dirty="0" err="1"/>
              <a:t>lasFileReader</a:t>
            </a:r>
            <a:r>
              <a:rPr lang="en-GB" sz="1400" noProof="0" dirty="0"/>
              <a:t>(</a:t>
            </a:r>
            <a:r>
              <a:rPr lang="en-GB" sz="1400" noProof="0" dirty="0" err="1"/>
              <a:t>fileName</a:t>
            </a:r>
            <a:r>
              <a:rPr lang="en-GB" sz="1400" noProof="0" dirty="0"/>
              <a:t>);</a:t>
            </a:r>
          </a:p>
          <a:p>
            <a:r>
              <a:rPr lang="en-GB" sz="1400" noProof="0" dirty="0" err="1"/>
              <a:t>ptCloud</a:t>
            </a:r>
            <a:r>
              <a:rPr lang="en-GB" sz="1400" noProof="0" dirty="0"/>
              <a:t> = </a:t>
            </a:r>
            <a:r>
              <a:rPr lang="en-GB" sz="1400" noProof="0" dirty="0" err="1"/>
              <a:t>readPointCloud</a:t>
            </a:r>
            <a:r>
              <a:rPr lang="en-GB" sz="1400" noProof="0" dirty="0"/>
              <a:t>(</a:t>
            </a:r>
            <a:r>
              <a:rPr lang="en-GB" sz="1400" noProof="0" dirty="0" err="1"/>
              <a:t>lasReader</a:t>
            </a:r>
            <a:r>
              <a:rPr lang="en-GB" sz="1400" noProof="0" dirty="0"/>
              <a:t>);</a:t>
            </a:r>
          </a:p>
          <a:p>
            <a:r>
              <a:rPr lang="en-GB" sz="1400" noProof="0" dirty="0"/>
              <a:t>[</a:t>
            </a:r>
            <a:r>
              <a:rPr lang="en-GB" sz="1400" noProof="0" dirty="0" err="1"/>
              <a:t>groundPtsIdx,nonGroundPtCloud,groundPtCloud</a:t>
            </a:r>
            <a:r>
              <a:rPr lang="en-GB" sz="1400" noProof="0" dirty="0"/>
              <a:t>] = </a:t>
            </a:r>
            <a:r>
              <a:rPr lang="en-GB" sz="1400" noProof="0" dirty="0" err="1"/>
              <a:t>segmentGroundSMRF</a:t>
            </a:r>
            <a:r>
              <a:rPr lang="en-GB" sz="1400" noProof="0" dirty="0"/>
              <a:t>(</a:t>
            </a:r>
            <a:r>
              <a:rPr lang="en-GB" sz="1400" noProof="0" dirty="0" err="1"/>
              <a:t>ptCloud</a:t>
            </a:r>
            <a:r>
              <a:rPr lang="en-GB" sz="1400" noProof="0" dirty="0"/>
              <a:t>);</a:t>
            </a:r>
          </a:p>
          <a:p>
            <a:r>
              <a:rPr lang="en-GB" sz="1400" noProof="0" dirty="0"/>
              <a:t>figure</a:t>
            </a:r>
          </a:p>
          <a:p>
            <a:r>
              <a:rPr lang="en-GB" sz="1400" noProof="0" dirty="0" err="1"/>
              <a:t>pcshowpair</a:t>
            </a:r>
            <a:r>
              <a:rPr lang="en-GB" sz="1400" noProof="0" dirty="0"/>
              <a:t>(</a:t>
            </a:r>
            <a:r>
              <a:rPr lang="en-GB" sz="1400" noProof="0" dirty="0" err="1"/>
              <a:t>groundPtCloud,nonGroundPtCloud</a:t>
            </a:r>
            <a:r>
              <a:rPr lang="en-GB" sz="1400" noProof="0" dirty="0"/>
              <a:t>)</a:t>
            </a:r>
          </a:p>
          <a:p>
            <a:endParaRPr lang="en-GB" sz="1050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CC05C7-7084-1140-8791-19B972E3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8D968E-5527-4B43-938D-8000BD6D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793FC3-CA4B-D14D-A707-B5B4434E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30</a:t>
            </a:fld>
            <a:endParaRPr lang="de-DE"/>
          </a:p>
        </p:txBody>
      </p:sp>
      <p:pic>
        <p:nvPicPr>
          <p:cNvPr id="16" name="Picture 19" descr="A graph of a data visualization&#10;&#10;Description automatically generated with medium confidence">
            <a:extLst>
              <a:ext uri="{FF2B5EF4-FFF2-40B4-BE49-F238E27FC236}">
                <a16:creationId xmlns:a16="http://schemas.microsoft.com/office/drawing/2014/main" id="{D21410E0-819B-3A4B-B1F9-272869658D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6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108F-32CC-6990-5837-14C31BA47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Ground Plane Fitting</a:t>
            </a:r>
          </a:p>
        </p:txBody>
      </p:sp>
      <p:pic>
        <p:nvPicPr>
          <p:cNvPr id="17" name="Content Placeholder 16" descr="A computer generated image of a forest&#10;&#10;Description automatically generated">
            <a:extLst>
              <a:ext uri="{FF2B5EF4-FFF2-40B4-BE49-F238E27FC236}">
                <a16:creationId xmlns:a16="http://schemas.microsoft.com/office/drawing/2014/main" id="{5636B884-92EC-9305-CEE8-FE32A4DDCE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4992"/>
            <a:ext cx="3685344" cy="276400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0C8BC-D3C0-40C1-2993-FD7E5CB9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ED5B2-B570-CEA7-9994-FDAE9DBCF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3EA8B-CA38-FC12-4CC3-085AB017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31</a:t>
            </a:fld>
            <a:endParaRPr lang="de-DE"/>
          </a:p>
        </p:txBody>
      </p:sp>
      <p:pic>
        <p:nvPicPr>
          <p:cNvPr id="15" name="Content Placeholder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A26F93-169C-4B9C-2BDC-27CA2F329B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" y="1881765"/>
            <a:ext cx="5703522" cy="3657993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A212AD-CE15-6AE7-697A-A2D42A219F6B}"/>
              </a:ext>
            </a:extLst>
          </p:cNvPr>
          <p:cNvSpPr txBox="1"/>
          <p:nvPr/>
        </p:nvSpPr>
        <p:spPr>
          <a:xfrm>
            <a:off x="6553200" y="4475018"/>
            <a:ext cx="4350327" cy="1690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/>
          </a:p>
        </p:txBody>
      </p:sp>
      <p:pic>
        <p:nvPicPr>
          <p:cNvPr id="20" name="Picture 19" descr="A graph of a data visualization&#10;&#10;Description automatically generated with medium confidence">
            <a:extLst>
              <a:ext uri="{FF2B5EF4-FFF2-40B4-BE49-F238E27FC236}">
                <a16:creationId xmlns:a16="http://schemas.microsoft.com/office/drawing/2014/main" id="{2E31E10F-C6B7-B5CD-8FB0-CD3A4EE95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783" y="3387988"/>
            <a:ext cx="3685344" cy="27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20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3F59-E23A-0DF3-832C-12BD1D045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Mitigate Noise in Plane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1442-D79D-12D1-2ECC-0FBABD55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Pre-processing</a:t>
            </a:r>
          </a:p>
          <a:p>
            <a:pPr lvl="1"/>
            <a:r>
              <a:rPr lang="en-GB" dirty="0"/>
              <a:t>Noise filtering</a:t>
            </a:r>
          </a:p>
          <a:p>
            <a:pPr lvl="1"/>
            <a:r>
              <a:rPr lang="en-GB" dirty="0"/>
              <a:t>Smoothing</a:t>
            </a:r>
          </a:p>
          <a:p>
            <a:r>
              <a:rPr lang="en-GB" dirty="0"/>
              <a:t>Robust Algorithms (RANSAC) </a:t>
            </a:r>
          </a:p>
          <a:p>
            <a:r>
              <a:rPr lang="en-GB" dirty="0"/>
              <a:t>Data Segmentation</a:t>
            </a:r>
          </a:p>
          <a:p>
            <a:pPr lvl="1"/>
            <a:r>
              <a:rPr lang="en-GB" dirty="0"/>
              <a:t>Clustering </a:t>
            </a:r>
          </a:p>
          <a:p>
            <a:pPr lvl="2"/>
            <a:r>
              <a:rPr lang="en-GB" dirty="0"/>
              <a:t>Likely to belong to the same surface</a:t>
            </a:r>
          </a:p>
          <a:p>
            <a:r>
              <a:rPr lang="en-GB" dirty="0"/>
              <a:t>Post-Processing</a:t>
            </a:r>
          </a:p>
          <a:p>
            <a:pPr lvl="1"/>
            <a:r>
              <a:rPr lang="en-GB" dirty="0"/>
              <a:t>Removing iteratively outliers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BF934-F437-0887-715B-1AB04CA3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F4528-880D-7B3E-3F2D-602C209E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1F9-A0A9-8A4B-1C3D-D314E755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873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E05296-6DDD-2EFC-C2AE-FABE516E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 Representations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783C93-E8B8-24A8-AD99-12B79E5C7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Point-based</a:t>
            </a:r>
          </a:p>
          <a:p>
            <a:r>
              <a:rPr lang="en-GB" noProof="0" dirty="0"/>
              <a:t>Voxel-based</a:t>
            </a:r>
          </a:p>
          <a:p>
            <a:pPr lvl="1"/>
            <a:r>
              <a:rPr lang="en-GB" noProof="0" dirty="0"/>
              <a:t>Reduces memory needs thus more computationally efficient</a:t>
            </a:r>
          </a:p>
          <a:p>
            <a:r>
              <a:rPr lang="en-GB" noProof="0" dirty="0"/>
              <a:t>Frustum-based </a:t>
            </a:r>
          </a:p>
          <a:p>
            <a:r>
              <a:rPr lang="en-GB" noProof="0" dirty="0"/>
              <a:t>Pillar-based</a:t>
            </a:r>
          </a:p>
          <a:p>
            <a:pPr lvl="1"/>
            <a:r>
              <a:rPr lang="en-GB" noProof="0" dirty="0"/>
              <a:t>Excludes the z-coordinate</a:t>
            </a:r>
          </a:p>
          <a:p>
            <a:r>
              <a:rPr lang="en-GB" noProof="0" dirty="0"/>
              <a:t>Projection-based</a:t>
            </a:r>
          </a:p>
          <a:p>
            <a:pPr lvl="1"/>
            <a:r>
              <a:rPr lang="en-GB" noProof="0" dirty="0"/>
              <a:t>Reduce size for cost</a:t>
            </a:r>
          </a:p>
          <a:p>
            <a:pPr marL="457200" lvl="1" indent="0">
              <a:buNone/>
            </a:pP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D755B-6F51-0AB7-E66E-D8DA5F22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85693-1A3D-335C-9552-07DD3073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7BF07-878C-1E7E-0FA8-73420D72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93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8FEF-2B61-0091-9D99-58674F4E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noProof="0" dirty="0"/>
              <a:t>Overview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4D27-5265-3619-3499-CD3C4155A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GB" sz="1600" noProof="0" dirty="0"/>
              <a:t>Data Mining</a:t>
            </a:r>
          </a:p>
          <a:p>
            <a:pPr lvl="1"/>
            <a:r>
              <a:rPr lang="en-GB" sz="1600" noProof="0" dirty="0"/>
              <a:t>Pre-processing </a:t>
            </a:r>
          </a:p>
          <a:p>
            <a:pPr lvl="1"/>
            <a:r>
              <a:rPr lang="en-GB" sz="1600" noProof="0" dirty="0"/>
              <a:t>Feature selection </a:t>
            </a:r>
          </a:p>
          <a:p>
            <a:pPr lvl="1"/>
            <a:r>
              <a:rPr lang="en-GB" sz="1600" noProof="0" dirty="0"/>
              <a:t>Model selection </a:t>
            </a:r>
          </a:p>
          <a:p>
            <a:pPr lvl="1"/>
            <a:r>
              <a:rPr lang="en-GB" sz="1600" noProof="0" dirty="0"/>
              <a:t>Model evaluation </a:t>
            </a:r>
          </a:p>
          <a:p>
            <a:r>
              <a:rPr lang="en-GB" sz="1600" noProof="0" dirty="0"/>
              <a:t>Geospatial Data Mining</a:t>
            </a:r>
          </a:p>
          <a:p>
            <a:pPr lvl="1"/>
            <a:r>
              <a:rPr lang="en-GB" sz="1600" noProof="0" dirty="0"/>
              <a:t>Data Representation</a:t>
            </a:r>
          </a:p>
          <a:p>
            <a:pPr lvl="1"/>
            <a:r>
              <a:rPr lang="en-GB" sz="1600" noProof="0" dirty="0"/>
              <a:t>Ground removal </a:t>
            </a:r>
          </a:p>
          <a:p>
            <a:pPr lvl="1"/>
            <a:r>
              <a:rPr lang="en-GB" sz="1600" noProof="0" dirty="0"/>
              <a:t>Plane fitting </a:t>
            </a:r>
          </a:p>
          <a:p>
            <a:pPr lvl="1"/>
            <a:r>
              <a:rPr lang="en-GB" sz="1600" noProof="0" dirty="0"/>
              <a:t>(Co-)Registration </a:t>
            </a:r>
          </a:p>
          <a:p>
            <a:pPr lvl="1"/>
            <a:r>
              <a:rPr lang="en-GB" sz="1600" noProof="0" dirty="0"/>
              <a:t>Segmentation </a:t>
            </a:r>
          </a:p>
          <a:p>
            <a:pPr lvl="1"/>
            <a:r>
              <a:rPr lang="en-GB" sz="1600" noProof="0" dirty="0"/>
              <a:t>Classification</a:t>
            </a:r>
          </a:p>
          <a:p>
            <a:pPr lvl="1"/>
            <a:r>
              <a:rPr lang="en-GB" sz="1600" noProof="0" dirty="0"/>
              <a:t>Object Detection</a:t>
            </a:r>
          </a:p>
          <a:p>
            <a:pPr lvl="1"/>
            <a:endParaRPr lang="en-GB" sz="16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02C6E-B234-B6B3-3822-80C30E392D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04.06.2024</a:t>
            </a:r>
          </a:p>
        </p:txBody>
      </p:sp>
      <p:pic>
        <p:nvPicPr>
          <p:cNvPr id="41" name="Content Placeholder 40" descr="A green lines and dots&#10;&#10;Description automatically generated">
            <a:extLst>
              <a:ext uri="{FF2B5EF4-FFF2-40B4-BE49-F238E27FC236}">
                <a16:creationId xmlns:a16="http://schemas.microsoft.com/office/drawing/2014/main" id="{50370992-F8B9-1B5D-7E2D-8398151A24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1" r="27660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7D31-9950-3238-F78F-0057E370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50" y="6356350"/>
            <a:ext cx="32543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1586D-99C0-5C72-C7A7-0BEFFA63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4D6B29B-03CA-4423-AB3F-97EDAD5D76D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90992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lorful lines and dots&#10;&#10;Description automatically generated with medium confidence">
            <a:extLst>
              <a:ext uri="{FF2B5EF4-FFF2-40B4-BE49-F238E27FC236}">
                <a16:creationId xmlns:a16="http://schemas.microsoft.com/office/drawing/2014/main" id="{B2C36526-B62E-E591-F948-4EF0E6D36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1" r="22806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8F07B-B426-E4D6-2714-629D64784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5000" noProof="0" dirty="0">
                <a:solidFill>
                  <a:schemeClr val="bg1"/>
                </a:solidFill>
              </a:rPr>
              <a:t>Model Training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1C00D-3111-4D03-30FC-EE9D4B5B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04.06.2024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BFA40-423B-99D3-413B-8934F88D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91FD3-3222-B5DA-5B8F-7A230844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4D6B29B-03CA-4423-AB3F-97EDAD5D76D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804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7857C-9DCA-8540-A7E7-4D9E9909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Feature Extraction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30BC7-7C37-6945-96BB-D18C1627D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Features to describe data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60ECAB-7828-EC45-B744-5F4DD1853B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8333" y="1825625"/>
            <a:ext cx="4069333" cy="40814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07CF0-E989-0F40-A210-D5EF83C8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D48B6-EABB-BE40-8138-0539E7C1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C48EC-DFDE-744A-808D-DCD89FB5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4</a:t>
            </a:fld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F65053-F424-AF42-BCEC-EED236C08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29BD9B-7939-AC42-ADE5-3CDA4A21FF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help.xlstat.com</a:t>
            </a:r>
            <a:r>
              <a:rPr lang="en-GB" dirty="0"/>
              <a:t>/6751-feature-extraction-tutorial-excel</a:t>
            </a:r>
          </a:p>
        </p:txBody>
      </p:sp>
    </p:spTree>
    <p:extLst>
      <p:ext uri="{BB962C8B-B14F-4D97-AF65-F5344CB8AC3E}">
        <p14:creationId xmlns:p14="http://schemas.microsoft.com/office/powerpoint/2010/main" val="250075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D709-BF9F-9AA2-60E8-FDA8A112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F88A9-0199-0159-7F79-097FBBE60E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noProof="0" dirty="0"/>
              <a:t>Methods</a:t>
            </a:r>
          </a:p>
          <a:p>
            <a:pPr lvl="1"/>
            <a:r>
              <a:rPr lang="en-GB" noProof="0" dirty="0"/>
              <a:t>Filter-based methods</a:t>
            </a:r>
          </a:p>
          <a:p>
            <a:pPr lvl="2"/>
            <a:r>
              <a:rPr lang="en-GB" noProof="0" dirty="0"/>
              <a:t>Classifier-independent</a:t>
            </a:r>
          </a:p>
          <a:p>
            <a:pPr lvl="2"/>
            <a:r>
              <a:rPr lang="en-GB" noProof="0" dirty="0"/>
              <a:t>Simple and efficient </a:t>
            </a:r>
          </a:p>
          <a:p>
            <a:pPr lvl="1"/>
            <a:r>
              <a:rPr lang="en-GB" noProof="0" dirty="0"/>
              <a:t>Wrapper-based methods</a:t>
            </a:r>
          </a:p>
          <a:p>
            <a:pPr lvl="1"/>
            <a:r>
              <a:rPr lang="en-GB" noProof="0" dirty="0"/>
              <a:t>Embedded methods</a:t>
            </a:r>
          </a:p>
          <a:p>
            <a:pPr lvl="1"/>
            <a:endParaRPr lang="en-GB" noProof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1A8769-35A8-CF43-989A-10E79EC22E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23467"/>
            <a:ext cx="5181600" cy="36857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530F5-D5F4-B65A-7E50-15AF54B6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B7044-2286-C6A6-B662-F6E477AF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3C920-0399-97EB-E42C-C01B1532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5</a:t>
            </a:fld>
            <a:endParaRPr lang="de-D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3DF0D0-6BA4-8842-B552-A92FD50AE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5B3C94-FF9B-5749-8AA0-F82A945030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https://</a:t>
            </a:r>
            <a:r>
              <a:rPr lang="en-GB" dirty="0" err="1"/>
              <a:t>www.eurosdr.net</a:t>
            </a:r>
            <a:r>
              <a:rPr lang="en-GB" dirty="0"/>
              <a:t>/sites/default/files/images/inline/05-2019-12-04_presentation_pcp_workshop_weinmann.pdf</a:t>
            </a:r>
          </a:p>
        </p:txBody>
      </p:sp>
    </p:spTree>
    <p:extLst>
      <p:ext uri="{BB962C8B-B14F-4D97-AF65-F5344CB8AC3E}">
        <p14:creationId xmlns:p14="http://schemas.microsoft.com/office/powerpoint/2010/main" val="251277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E67C-76BC-D44B-881B-A310148A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9FCF6-C330-B946-9752-FE94E0255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62665" cy="4081689"/>
          </a:xfrm>
        </p:spPr>
        <p:txBody>
          <a:bodyPr/>
          <a:lstStyle/>
          <a:p>
            <a:r>
              <a:rPr lang="en-GB" dirty="0"/>
              <a:t>Classification Models</a:t>
            </a:r>
          </a:p>
          <a:p>
            <a:pPr lvl="1"/>
            <a:r>
              <a:rPr lang="en-GB" dirty="0"/>
              <a:t>Decision Trees</a:t>
            </a:r>
          </a:p>
          <a:p>
            <a:pPr lvl="1"/>
            <a:r>
              <a:rPr lang="en-GB" dirty="0"/>
              <a:t>Support Vector Machines</a:t>
            </a:r>
          </a:p>
          <a:p>
            <a:pPr lvl="1"/>
            <a:r>
              <a:rPr lang="en-GB" dirty="0"/>
              <a:t>Clustering </a:t>
            </a:r>
          </a:p>
          <a:p>
            <a:r>
              <a:rPr lang="en-GB" dirty="0"/>
              <a:t>Regression Models</a:t>
            </a:r>
          </a:p>
          <a:p>
            <a:pPr lvl="1"/>
            <a:r>
              <a:rPr lang="en-GB" dirty="0"/>
              <a:t>Linear Regression</a:t>
            </a:r>
          </a:p>
          <a:p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5D746E-8123-AF4D-800E-B1782D2C2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00865" y="2246812"/>
            <a:ext cx="7175449" cy="24938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F7E32-C48B-2B45-A3A5-E1D16CBE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AAAF4-D82D-994B-B250-DCECEE6A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39870-661D-4E4D-90CB-41447FE8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6</a:t>
            </a:fld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4A11A8-0F99-6045-8636-A4A4FEBC32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45CCD5-1149-E74A-8EE7-AC23EDC5D83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https://</a:t>
            </a:r>
            <a:r>
              <a:rPr lang="en-GB" dirty="0" err="1"/>
              <a:t>medium.com</a:t>
            </a:r>
            <a:r>
              <a:rPr lang="en-GB" dirty="0"/>
              <a:t>/</a:t>
            </a:r>
            <a:r>
              <a:rPr lang="en-GB" dirty="0" err="1"/>
              <a:t>greyatom</a:t>
            </a:r>
            <a:r>
              <a:rPr lang="en-GB" dirty="0"/>
              <a:t>/what-is-underfitting-and-overfitting-in-machine-learning-and-how-to-deal-with-it-6803a989c76</a:t>
            </a:r>
          </a:p>
        </p:txBody>
      </p:sp>
    </p:spTree>
    <p:extLst>
      <p:ext uri="{BB962C8B-B14F-4D97-AF65-F5344CB8AC3E}">
        <p14:creationId xmlns:p14="http://schemas.microsoft.com/office/powerpoint/2010/main" val="1896711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C36C-7B6E-6F49-A862-0B57D3FB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Linear Regression &amp; Clustering</a:t>
            </a:r>
            <a:endParaRPr lang="en-GB" dirty="0"/>
          </a:p>
        </p:txBody>
      </p:sp>
      <p:pic>
        <p:nvPicPr>
          <p:cNvPr id="13" name="Content Placeholder 12" descr="A comparison of graphs with different points&#10;&#10;Description automatically generated with medium confidence">
            <a:extLst>
              <a:ext uri="{FF2B5EF4-FFF2-40B4-BE49-F238E27FC236}">
                <a16:creationId xmlns:a16="http://schemas.microsoft.com/office/drawing/2014/main" id="{F5E4BB3C-94A2-B64F-82E0-D518041D0E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2"/>
          <a:stretch/>
        </p:blipFill>
        <p:spPr>
          <a:xfrm>
            <a:off x="838200" y="2134947"/>
            <a:ext cx="5181600" cy="3462819"/>
          </a:xfrm>
        </p:spPr>
      </p:pic>
      <p:pic>
        <p:nvPicPr>
          <p:cNvPr id="10" name="Content Placeholder 17">
            <a:extLst>
              <a:ext uri="{FF2B5EF4-FFF2-40B4-BE49-F238E27FC236}">
                <a16:creationId xmlns:a16="http://schemas.microsoft.com/office/drawing/2014/main" id="{3566769E-04D2-1A48-B7DF-0B546F7897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05550" y="2196306"/>
            <a:ext cx="4914900" cy="33401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539C7-39F8-B445-A1CD-C5BBC48F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A7D58-BACA-724A-9A93-DBDC06B5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2D6B5-D99E-5147-9C42-BB769961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611F7-AAD1-F94E-9991-1B8D5DC383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argoshare.is.ed.ac.uk</a:t>
            </a:r>
            <a:r>
              <a:rPr lang="en-GB" dirty="0"/>
              <a:t>/</a:t>
            </a:r>
            <a:r>
              <a:rPr lang="en-GB" dirty="0" err="1"/>
              <a:t>healthyr_book</a:t>
            </a:r>
            <a:r>
              <a:rPr lang="en-GB" dirty="0"/>
              <a:t>/</a:t>
            </a:r>
            <a:r>
              <a:rPr lang="en-GB" dirty="0" err="1"/>
              <a:t>regression.html</a:t>
            </a:r>
            <a:endParaRPr lang="en-GB" dirty="0"/>
          </a:p>
          <a:p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27A6A4-41DE-4C44-9EC7-24F529EA0F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199" y="5927271"/>
            <a:ext cx="5701937" cy="408669"/>
          </a:xfrm>
        </p:spPr>
        <p:txBody>
          <a:bodyPr>
            <a:normAutofit fontScale="25000" lnSpcReduction="20000"/>
          </a:bodyPr>
          <a:lstStyle/>
          <a:p>
            <a:r>
              <a:rPr lang="en-GB" sz="3700" dirty="0"/>
              <a:t>https://</a:t>
            </a:r>
            <a:r>
              <a:rPr lang="en-GB" sz="3700" dirty="0" err="1"/>
              <a:t>www.uni-mannheim.de</a:t>
            </a:r>
            <a:r>
              <a:rPr lang="en-GB" sz="3700" dirty="0"/>
              <a:t>/media/</a:t>
            </a:r>
            <a:r>
              <a:rPr lang="en-GB" sz="3700" dirty="0" err="1"/>
              <a:t>Einrichtungen</a:t>
            </a:r>
            <a:r>
              <a:rPr lang="en-GB" sz="3700" dirty="0"/>
              <a:t>/</a:t>
            </a:r>
            <a:r>
              <a:rPr lang="en-GB" sz="3700" dirty="0" err="1"/>
              <a:t>dws</a:t>
            </a:r>
            <a:r>
              <a:rPr lang="en-GB" sz="3700" dirty="0"/>
              <a:t>/</a:t>
            </a:r>
            <a:r>
              <a:rPr lang="en-GB" sz="3700" dirty="0" err="1"/>
              <a:t>Files_Teaching</a:t>
            </a:r>
            <a:r>
              <a:rPr lang="en-GB" sz="3700" dirty="0"/>
              <a:t>/</a:t>
            </a:r>
            <a:r>
              <a:rPr lang="en-GB" sz="3700" dirty="0" err="1"/>
              <a:t>Data_Mining</a:t>
            </a:r>
            <a:r>
              <a:rPr lang="en-GB" sz="3700" dirty="0"/>
              <a:t>/Slides/DMI00-Intro-FSS2020.pdf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977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8C86-2795-06E3-61E2-0818FA0E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B5FF-9C72-44C7-A86C-64A252C8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aseline="0" noProof="0" dirty="0"/>
              <a:t>Accuracy</a:t>
            </a:r>
          </a:p>
          <a:p>
            <a:pPr lvl="1"/>
            <a:r>
              <a:rPr lang="en-GB" baseline="0" noProof="0" dirty="0"/>
              <a:t>How of</a:t>
            </a:r>
            <a:r>
              <a:rPr lang="en-GB" noProof="0" dirty="0"/>
              <a:t>ten is the model correct </a:t>
            </a:r>
            <a:endParaRPr lang="en-GB" baseline="0" noProof="0" dirty="0"/>
          </a:p>
          <a:p>
            <a:pPr lvl="0"/>
            <a:r>
              <a:rPr lang="en-GB" baseline="0" noProof="0" dirty="0"/>
              <a:t>Precision</a:t>
            </a:r>
          </a:p>
          <a:p>
            <a:pPr lvl="1"/>
            <a:r>
              <a:rPr lang="en-GB" noProof="0" dirty="0"/>
              <a:t>Measures quality of positive predictions </a:t>
            </a:r>
            <a:endParaRPr lang="en-GB" baseline="0" noProof="0" dirty="0"/>
          </a:p>
          <a:p>
            <a:pPr lvl="0"/>
            <a:r>
              <a:rPr lang="en-GB" baseline="0" noProof="0" dirty="0"/>
              <a:t>Recall </a:t>
            </a:r>
          </a:p>
          <a:p>
            <a:pPr lvl="1"/>
            <a:r>
              <a:rPr lang="en-GB" dirty="0"/>
              <a:t>H</a:t>
            </a:r>
            <a:r>
              <a:rPr lang="en-GB" baseline="0" noProof="0" dirty="0"/>
              <a:t>ow many correct predictions are being made </a:t>
            </a:r>
          </a:p>
          <a:p>
            <a:pPr lvl="0"/>
            <a:r>
              <a:rPr lang="en-GB" baseline="0" noProof="0" dirty="0"/>
              <a:t>F1-score</a:t>
            </a:r>
          </a:p>
          <a:p>
            <a:pPr lvl="1"/>
            <a:r>
              <a:rPr lang="en-GB" noProof="0" dirty="0"/>
              <a:t>Harmonic mean of precision and recall</a:t>
            </a:r>
            <a:endParaRPr lang="en-GB" baseline="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527BD-B18C-A538-5B8A-ED8CE516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BEDF8-6F49-900E-A539-3850C149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611D7-AFED-DEB3-C610-A6C046E6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772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3BD1EB-F27B-1571-9AD6-EB2C9F3D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949018" cy="2852737"/>
          </a:xfrm>
        </p:spPr>
        <p:txBody>
          <a:bodyPr/>
          <a:lstStyle/>
          <a:p>
            <a:r>
              <a:rPr lang="en-GB" noProof="0" dirty="0"/>
              <a:t>Geospatial Data analysis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39FCBA-A0A2-897F-5148-9A113A5C2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How does the data mining workflow</a:t>
            </a:r>
          </a:p>
          <a:p>
            <a:r>
              <a:rPr lang="en-GB" noProof="0" dirty="0"/>
              <a:t> change with geospatial data 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89280-04BA-F7F3-0ED0-3F409005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E686B-5E53-F0EB-F683-846C5A5CF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D307B-9720-19BF-F8BB-87FA9B27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9</a:t>
            </a:fld>
            <a:endParaRPr lang="de-DE"/>
          </a:p>
        </p:txBody>
      </p:sp>
      <p:pic>
        <p:nvPicPr>
          <p:cNvPr id="10" name="Picture 9" descr="A map of a mountain range&#10;&#10;Description automatically generated">
            <a:extLst>
              <a:ext uri="{FF2B5EF4-FFF2-40B4-BE49-F238E27FC236}">
                <a16:creationId xmlns:a16="http://schemas.microsoft.com/office/drawing/2014/main" id="{ECDD7CAF-6C15-6B21-7510-76F1A76F6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15" y="1140632"/>
            <a:ext cx="4949018" cy="4949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EA5FC9-F409-7A5B-DCBA-71EA74C0B151}"/>
              </a:ext>
            </a:extLst>
          </p:cNvPr>
          <p:cNvSpPr txBox="1"/>
          <p:nvPr/>
        </p:nvSpPr>
        <p:spPr>
          <a:xfrm>
            <a:off x="5919115" y="6089650"/>
            <a:ext cx="49490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i="1"/>
              <a:t>https://github.com/DLR-terrabyte/eo-examples/blob/main/datasets/CopernicusDEM.ipynb</a:t>
            </a:r>
          </a:p>
        </p:txBody>
      </p:sp>
    </p:spTree>
    <p:extLst>
      <p:ext uri="{BB962C8B-B14F-4D97-AF65-F5344CB8AC3E}">
        <p14:creationId xmlns:p14="http://schemas.microsoft.com/office/powerpoint/2010/main" val="57164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998</Words>
  <Application>Microsoft Macintosh PowerPoint</Application>
  <PresentationFormat>Widescreen</PresentationFormat>
  <Paragraphs>301</Paragraphs>
  <Slides>35</Slides>
  <Notes>20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Cousine for Powerline</vt:lpstr>
      <vt:lpstr>Fira Mono for Powerline</vt:lpstr>
      <vt:lpstr>Office Theme</vt:lpstr>
      <vt:lpstr>Data Mining and Data Science Problems </vt:lpstr>
      <vt:lpstr>The Data Mining Process</vt:lpstr>
      <vt:lpstr>Data Cleaning</vt:lpstr>
      <vt:lpstr>Feature Extraction</vt:lpstr>
      <vt:lpstr>Feature Selection</vt:lpstr>
      <vt:lpstr>Model Selection</vt:lpstr>
      <vt:lpstr>Linear Regression &amp; Clustering</vt:lpstr>
      <vt:lpstr>Model Evaluation</vt:lpstr>
      <vt:lpstr>Geospatial Data analysis </vt:lpstr>
      <vt:lpstr>A typical workflow for classification</vt:lpstr>
      <vt:lpstr>(Co-)Registration </vt:lpstr>
      <vt:lpstr>PowerPoint Presentation</vt:lpstr>
      <vt:lpstr>Segmentation </vt:lpstr>
      <vt:lpstr>Spatial neighborhood</vt:lpstr>
      <vt:lpstr>A typical workflow for classification</vt:lpstr>
      <vt:lpstr>Feature Extraction</vt:lpstr>
      <vt:lpstr>Ground Removal</vt:lpstr>
      <vt:lpstr>Ground Removal</vt:lpstr>
      <vt:lpstr>Before and after data cleaning</vt:lpstr>
      <vt:lpstr>A typical workflow for classification</vt:lpstr>
      <vt:lpstr>A typical workflow for classification</vt:lpstr>
      <vt:lpstr>Classification</vt:lpstr>
      <vt:lpstr>Classification</vt:lpstr>
      <vt:lpstr>A typical workflow for classification</vt:lpstr>
      <vt:lpstr>Classified image</vt:lpstr>
      <vt:lpstr>Object Detection </vt:lpstr>
      <vt:lpstr>Outlook: Point-NET </vt:lpstr>
      <vt:lpstr>Questions?</vt:lpstr>
      <vt:lpstr>Leftover</vt:lpstr>
      <vt:lpstr>Ground Removal</vt:lpstr>
      <vt:lpstr>Ground Plane Fitting</vt:lpstr>
      <vt:lpstr>Mitigate Noise in Plane fitting</vt:lpstr>
      <vt:lpstr>Data Representations</vt:lpstr>
      <vt:lpstr>Overview</vt:lpstr>
      <vt:lpstr>Model Training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and Data Science Problems </dc:title>
  <dc:creator>Matthias Weil</dc:creator>
  <cp:lastModifiedBy>Matthias Weil</cp:lastModifiedBy>
  <cp:revision>36</cp:revision>
  <dcterms:created xsi:type="dcterms:W3CDTF">2024-05-07T13:22:00Z</dcterms:created>
  <dcterms:modified xsi:type="dcterms:W3CDTF">2024-06-04T10:56:14Z</dcterms:modified>
</cp:coreProperties>
</file>